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i93reDRWRD0uMqSeGh+fikkmLO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3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8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f5def51b8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タイムズ・ハイヤー・エデュケーション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https://www.timeshighereducation.com/world-university-rankings/latest/world-ranking</a:t>
            </a:r>
            <a:endParaRPr/>
          </a:p>
        </p:txBody>
      </p:sp>
      <p:sp>
        <p:nvSpPr>
          <p:cNvPr id="86" name="Google Shape;86;g31f5def51b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f5def51b8_1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g31f5def51b8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1f5def51b8_1_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g31f5def51b8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1f5def51b8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31f5def51b8_1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g31f5def51b8_1_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1f5def51b8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31f5def51b8_1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g31f5def51b8_1_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f5def51b8_1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31f5def51b8_1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https://gabbyacademy.com/study-abroad/family-study-abroad-price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https://ryugaku.kuraveil.jp/purposes/parent-child-study-abroad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https://fun-abroad.com/kids/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https://www.ryugaku-onebridge.com/d/oyako_fee</a:t>
            </a:r>
            <a:endParaRPr/>
          </a:p>
        </p:txBody>
      </p:sp>
      <p:sp>
        <p:nvSpPr>
          <p:cNvPr id="160" name="Google Shape;160;g31f5def51b8_1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1f5def51b8_1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g31f5def51b8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1f5def51b8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31f5def51b8_1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94949"/>
              </a:buClr>
              <a:buSzPts val="1200"/>
              <a:buFont typeface="Arial"/>
              <a:buNone/>
            </a:pPr>
            <a:r>
              <a:rPr lang="ja-JP" b="1" i="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全寮制インターナショナルスクール（ボーディングスクール）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まとめ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https://www.japanlivingguide.jp/schoolsjapan/internationalschools/international-boardhing-schools/</a:t>
            </a:r>
            <a:endParaRPr/>
          </a:p>
        </p:txBody>
      </p:sp>
      <p:sp>
        <p:nvSpPr>
          <p:cNvPr id="176" name="Google Shape;176;g31f5def51b8_1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1f5def51b8_1_0"/>
          <p:cNvSpPr/>
          <p:nvPr/>
        </p:nvSpPr>
        <p:spPr>
          <a:xfrm>
            <a:off x="0" y="1964441"/>
            <a:ext cx="9906000" cy="2951100"/>
          </a:xfrm>
          <a:prstGeom prst="rect">
            <a:avLst/>
          </a:prstGeom>
          <a:solidFill>
            <a:srgbClr val="FCDFBE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31f5def51b8_1_0"/>
          <p:cNvSpPr/>
          <p:nvPr/>
        </p:nvSpPr>
        <p:spPr>
          <a:xfrm>
            <a:off x="340329" y="2296661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１位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31f5def51b8_1_0"/>
          <p:cNvSpPr/>
          <p:nvPr/>
        </p:nvSpPr>
        <p:spPr>
          <a:xfrm>
            <a:off x="1903479" y="2296661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オックスフォード大学（イギリス）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g31f5def51b8_1_0"/>
          <p:cNvCxnSpPr/>
          <p:nvPr/>
        </p:nvCxnSpPr>
        <p:spPr>
          <a:xfrm>
            <a:off x="1903479" y="2296661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g31f5def51b8_1_0"/>
          <p:cNvSpPr/>
          <p:nvPr/>
        </p:nvSpPr>
        <p:spPr>
          <a:xfrm>
            <a:off x="319251" y="5118941"/>
            <a:ext cx="1563300" cy="6879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lt1"/>
                </a:solidFill>
              </a:rPr>
              <a:t>２８位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1f5def51b8_1_0"/>
          <p:cNvSpPr/>
          <p:nvPr/>
        </p:nvSpPr>
        <p:spPr>
          <a:xfrm>
            <a:off x="1882398" y="5118939"/>
            <a:ext cx="2300400" cy="6879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lt1"/>
                </a:solidFill>
              </a:rPr>
              <a:t>東京大学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1f5def51b8_1_0"/>
          <p:cNvSpPr/>
          <p:nvPr/>
        </p:nvSpPr>
        <p:spPr>
          <a:xfrm>
            <a:off x="340329" y="3119621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２位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31f5def51b8_1_0"/>
          <p:cNvSpPr/>
          <p:nvPr/>
        </p:nvSpPr>
        <p:spPr>
          <a:xfrm>
            <a:off x="1903479" y="3119621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マサチューセッツ工科大学（アメリカ）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g31f5def51b8_1_0"/>
          <p:cNvCxnSpPr/>
          <p:nvPr/>
        </p:nvCxnSpPr>
        <p:spPr>
          <a:xfrm>
            <a:off x="1903479" y="3119621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7" name="Google Shape;97;g31f5def51b8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31f5def51b8_1_0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2025年 世界の大学ランキング</a:t>
            </a:r>
            <a:endParaRPr sz="2600" b="1">
              <a:solidFill>
                <a:srgbClr val="F29558"/>
              </a:solidFill>
            </a:endParaRPr>
          </a:p>
        </p:txBody>
      </p:sp>
      <p:sp>
        <p:nvSpPr>
          <p:cNvPr id="99" name="Google Shape;99;g31f5def51b8_1_0"/>
          <p:cNvSpPr/>
          <p:nvPr/>
        </p:nvSpPr>
        <p:spPr>
          <a:xfrm>
            <a:off x="319251" y="3942581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３位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31f5def51b8_1_0"/>
          <p:cNvSpPr/>
          <p:nvPr/>
        </p:nvSpPr>
        <p:spPr>
          <a:xfrm>
            <a:off x="1882401" y="3942581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ハーバード大学（アメリカ）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" name="Google Shape;101;g31f5def51b8_1_0"/>
          <p:cNvCxnSpPr/>
          <p:nvPr/>
        </p:nvCxnSpPr>
        <p:spPr>
          <a:xfrm>
            <a:off x="1882401" y="3942581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" name="Google Shape;102;g31f5def51b8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41394" y="1252009"/>
            <a:ext cx="50768" cy="62191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31f5def51b8_1_0"/>
          <p:cNvSpPr txBox="1"/>
          <p:nvPr/>
        </p:nvSpPr>
        <p:spPr>
          <a:xfrm>
            <a:off x="456411" y="1334759"/>
            <a:ext cx="4340400" cy="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lang="ja-JP" sz="1700" b="1">
                <a:solidFill>
                  <a:schemeClr val="dk1"/>
                </a:solidFill>
              </a:rPr>
              <a:t>トップ３の大学</a:t>
            </a:r>
            <a:endParaRPr sz="17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" name="Google Shape;104;g31f5def51b8_1_0"/>
          <p:cNvCxnSpPr/>
          <p:nvPr/>
        </p:nvCxnSpPr>
        <p:spPr>
          <a:xfrm>
            <a:off x="1882424" y="5093427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CDF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g31f5def51b8_1_0"/>
          <p:cNvSpPr/>
          <p:nvPr/>
        </p:nvSpPr>
        <p:spPr>
          <a:xfrm>
            <a:off x="319251" y="6087248"/>
            <a:ext cx="1563300" cy="6879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lt1"/>
                </a:solidFill>
              </a:rPr>
              <a:t>５５位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1f5def51b8_1_0"/>
          <p:cNvSpPr/>
          <p:nvPr/>
        </p:nvSpPr>
        <p:spPr>
          <a:xfrm>
            <a:off x="1882398" y="6087246"/>
            <a:ext cx="2300400" cy="6879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lt1"/>
                </a:solidFill>
              </a:rPr>
              <a:t>京都大学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Google Shape;107;g31f5def51b8_1_0"/>
          <p:cNvCxnSpPr/>
          <p:nvPr/>
        </p:nvCxnSpPr>
        <p:spPr>
          <a:xfrm>
            <a:off x="1882424" y="6061734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CDF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8" name="Google Shape;108;g31f5def51b8_1_0"/>
          <p:cNvSpPr/>
          <p:nvPr/>
        </p:nvSpPr>
        <p:spPr>
          <a:xfrm>
            <a:off x="5405380" y="5048829"/>
            <a:ext cx="1563300" cy="4401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lt1"/>
                </a:solidFill>
              </a:rPr>
              <a:t>１２位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31f5def51b8_1_0"/>
          <p:cNvSpPr/>
          <p:nvPr/>
        </p:nvSpPr>
        <p:spPr>
          <a:xfrm>
            <a:off x="6968527" y="5048828"/>
            <a:ext cx="2300400" cy="4401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lt1"/>
                </a:solidFill>
              </a:rPr>
              <a:t>清華大学（中国）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g31f5def51b8_1_0"/>
          <p:cNvCxnSpPr/>
          <p:nvPr/>
        </p:nvCxnSpPr>
        <p:spPr>
          <a:xfrm>
            <a:off x="6968553" y="5032511"/>
            <a:ext cx="0" cy="440100"/>
          </a:xfrm>
          <a:prstGeom prst="straightConnector1">
            <a:avLst/>
          </a:prstGeom>
          <a:noFill/>
          <a:ln w="28575" cap="flat" cmpd="sng">
            <a:solidFill>
              <a:srgbClr val="FCDF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1" name="Google Shape;111;g31f5def51b8_1_0"/>
          <p:cNvSpPr/>
          <p:nvPr/>
        </p:nvSpPr>
        <p:spPr>
          <a:xfrm>
            <a:off x="5405380" y="5682782"/>
            <a:ext cx="1563300" cy="4242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lt1"/>
                </a:solidFill>
              </a:rPr>
              <a:t>１３位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31f5def51b8_1_0"/>
          <p:cNvSpPr/>
          <p:nvPr/>
        </p:nvSpPr>
        <p:spPr>
          <a:xfrm>
            <a:off x="6968527" y="5682781"/>
            <a:ext cx="2300400" cy="4242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lt1"/>
                </a:solidFill>
              </a:rPr>
              <a:t>北京大学（中国）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g31f5def51b8_1_0"/>
          <p:cNvCxnSpPr/>
          <p:nvPr/>
        </p:nvCxnSpPr>
        <p:spPr>
          <a:xfrm>
            <a:off x="6968553" y="5667047"/>
            <a:ext cx="0" cy="424200"/>
          </a:xfrm>
          <a:prstGeom prst="straightConnector1">
            <a:avLst/>
          </a:prstGeom>
          <a:noFill/>
          <a:ln w="28575" cap="flat" cmpd="sng">
            <a:solidFill>
              <a:srgbClr val="FCDFB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4" name="Google Shape;114;g31f5def51b8_1_0"/>
          <p:cNvSpPr/>
          <p:nvPr/>
        </p:nvSpPr>
        <p:spPr>
          <a:xfrm>
            <a:off x="5405380" y="6265490"/>
            <a:ext cx="1563300" cy="4401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lt1"/>
                </a:solidFill>
              </a:rPr>
              <a:t>１7位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1f5def51b8_1_0"/>
          <p:cNvSpPr/>
          <p:nvPr/>
        </p:nvSpPr>
        <p:spPr>
          <a:xfrm>
            <a:off x="6968527" y="6265489"/>
            <a:ext cx="2300400" cy="440100"/>
          </a:xfrm>
          <a:prstGeom prst="rect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lt1"/>
                </a:solidFill>
              </a:rPr>
              <a:t>シンガポール国立大学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" name="Google Shape;116;g31f5def51b8_1_0"/>
          <p:cNvCxnSpPr/>
          <p:nvPr/>
        </p:nvCxnSpPr>
        <p:spPr>
          <a:xfrm>
            <a:off x="6968553" y="6249172"/>
            <a:ext cx="0" cy="440100"/>
          </a:xfrm>
          <a:prstGeom prst="straightConnector1">
            <a:avLst/>
          </a:prstGeom>
          <a:noFill/>
          <a:ln w="28575" cap="flat" cmpd="sng">
            <a:solidFill>
              <a:srgbClr val="FCDFBE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1f5def51b8_1_32"/>
          <p:cNvSpPr txBox="1">
            <a:spLocks noGrp="1"/>
          </p:cNvSpPr>
          <p:nvPr>
            <p:ph type="body" idx="1"/>
          </p:nvPr>
        </p:nvSpPr>
        <p:spPr>
          <a:xfrm>
            <a:off x="999807" y="1454149"/>
            <a:ext cx="8544000" cy="21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>
                <a:latin typeface="Arial"/>
                <a:ea typeface="Arial"/>
                <a:cs typeface="Arial"/>
                <a:sym typeface="Arial"/>
              </a:rPr>
              <a:t> 直接出願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800">
                <a:latin typeface="Arial"/>
                <a:ea typeface="Arial"/>
                <a:cs typeface="Arial"/>
                <a:sym typeface="Arial"/>
              </a:rPr>
              <a:t>高校卒業後: そのまま海外の大学に出願する方法</a:t>
            </a:r>
            <a:br>
              <a:rPr lang="ja-JP" sz="1800"/>
            </a:br>
            <a:r>
              <a:rPr lang="ja-JP" sz="1800">
                <a:latin typeface="Arial"/>
                <a:ea typeface="Arial"/>
                <a:cs typeface="Arial"/>
                <a:sym typeface="Arial"/>
              </a:rPr>
              <a:t>各国や大学によって求められる成績基準が異な</a:t>
            </a:r>
            <a:r>
              <a:rPr lang="ja-JP" sz="1800"/>
              <a:t>る(</a:t>
            </a:r>
            <a:r>
              <a:rPr lang="ja-JP" sz="1800">
                <a:latin typeface="Arial"/>
                <a:ea typeface="Arial"/>
                <a:cs typeface="Arial"/>
                <a:sym typeface="Arial"/>
              </a:rPr>
              <a:t>一般的にGPA3〜3.5以上</a:t>
            </a:r>
            <a:r>
              <a:rPr lang="ja-JP" sz="1800"/>
              <a:t>)</a:t>
            </a:r>
            <a:endParaRPr sz="18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800">
                <a:latin typeface="Arial"/>
                <a:ea typeface="Arial"/>
                <a:cs typeface="Arial"/>
                <a:sym typeface="Arial"/>
              </a:rPr>
              <a:t>2年制大学から編入: アメリカでは、2年制大学（コミュニティカレッジ）に入学し、ディプロマを取得した後に4年制大学に編入する方法があ</a:t>
            </a:r>
            <a:r>
              <a:rPr lang="ja-JP" sz="1800"/>
              <a:t>る</a:t>
            </a:r>
            <a:endParaRPr sz="1800"/>
          </a:p>
        </p:txBody>
      </p:sp>
      <p:pic>
        <p:nvPicPr>
          <p:cNvPr id="122" name="Google Shape;122;g31f5def51b8_1_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1f5def51b8_1_32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海外大学への進学ルート</a:t>
            </a:r>
            <a:endParaRPr sz="2600" b="1">
              <a:solidFill>
                <a:srgbClr val="F29558"/>
              </a:solidFill>
            </a:endParaRPr>
          </a:p>
        </p:txBody>
      </p:sp>
      <p:sp>
        <p:nvSpPr>
          <p:cNvPr id="124" name="Google Shape;124;g31f5def51b8_1_32"/>
          <p:cNvSpPr/>
          <p:nvPr/>
        </p:nvSpPr>
        <p:spPr>
          <a:xfrm>
            <a:off x="284499" y="1360650"/>
            <a:ext cx="652800" cy="657900"/>
          </a:xfrm>
          <a:prstGeom prst="ellipse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31f5def51b8_1_32"/>
          <p:cNvSpPr/>
          <p:nvPr/>
        </p:nvSpPr>
        <p:spPr>
          <a:xfrm>
            <a:off x="284424" y="3601702"/>
            <a:ext cx="652800" cy="657900"/>
          </a:xfrm>
          <a:prstGeom prst="ellipse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1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31f5def51b8_1_32"/>
          <p:cNvSpPr/>
          <p:nvPr/>
        </p:nvSpPr>
        <p:spPr>
          <a:xfrm>
            <a:off x="284425" y="5148575"/>
            <a:ext cx="652800" cy="657900"/>
          </a:xfrm>
          <a:prstGeom prst="ellipse">
            <a:avLst/>
          </a:prstGeom>
          <a:solidFill>
            <a:srgbClr val="F4A169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1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1f5def51b8_1_32"/>
          <p:cNvSpPr txBox="1"/>
          <p:nvPr/>
        </p:nvSpPr>
        <p:spPr>
          <a:xfrm>
            <a:off x="1158862" y="3695292"/>
            <a:ext cx="8235600" cy="13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84125" rIns="84125" bIns="841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ja-JP" sz="2600">
                <a:solidFill>
                  <a:schemeClr val="dk1"/>
                </a:solidFill>
              </a:rPr>
              <a:t>ファウンデーションコース・パスウェイプログラム</a:t>
            </a:r>
            <a:endParaRPr sz="2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</a:rPr>
              <a:t>海外大学への進学を目指す留学生向けのプログラム</a:t>
            </a:r>
            <a:br>
              <a:rPr lang="ja-JP" sz="1800">
                <a:solidFill>
                  <a:schemeClr val="dk1"/>
                </a:solidFill>
              </a:rPr>
            </a:br>
            <a:r>
              <a:rPr lang="ja-JP" sz="1800">
                <a:solidFill>
                  <a:schemeClr val="dk1"/>
                </a:solidFill>
              </a:rPr>
              <a:t>大学進学のための準備を行い、語学力や大学で必要な基礎知識を身につける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128" name="Google Shape;128;g31f5def51b8_1_32"/>
          <p:cNvSpPr txBox="1"/>
          <p:nvPr/>
        </p:nvSpPr>
        <p:spPr>
          <a:xfrm>
            <a:off x="1093626" y="5233761"/>
            <a:ext cx="8301000" cy="11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84125" rIns="84125" bIns="841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ja-JP" sz="2600">
                <a:solidFill>
                  <a:schemeClr val="dk1"/>
                </a:solidFill>
              </a:rPr>
              <a:t>語学学校経由</a:t>
            </a:r>
            <a:endParaRPr sz="2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700"/>
              <a:t>現地の語学学校で英語力を強化し、その後提携している大学に進学する方法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700"/>
              <a:t>英語力のハードルが比較的低いため、語学力に不安がある人に向いている</a:t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1f5def51b8_1_43"/>
          <p:cNvSpPr txBox="1">
            <a:spLocks noGrp="1"/>
          </p:cNvSpPr>
          <p:nvPr>
            <p:ph type="body" idx="1"/>
          </p:nvPr>
        </p:nvSpPr>
        <p:spPr>
          <a:xfrm>
            <a:off x="163154" y="1736793"/>
            <a:ext cx="9579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広尾学園高等学校：2020年度に212名が海外大学に合格（前年度79名から大幅増加）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東京都立国際高等学校：2020年度に88名が海外大学に合格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渋谷教育学園：2020年度に渋谷高等学校で27名、幕張高等学校で30名が海外大学に合格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開成高等学校：2019年度に36名合格、10名進学（過去最高レベル）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進学先の傾向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合格実績のある大学には、イェール大学、ロンドン大学、ボストン大学、UCLA、北京大学などの海外名門校が含まれている。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92857"/>
              <a:buNone/>
            </a:pPr>
            <a:r>
              <a:rPr lang="ja-JP"/>
              <a:t>海外大学への進学を視野に入れた新しい学校の設立や、既存の学校での進路指導の変化が、この増加傾向の要因となっている。</a:t>
            </a:r>
            <a:endParaRPr/>
          </a:p>
        </p:txBody>
      </p:sp>
      <p:pic>
        <p:nvPicPr>
          <p:cNvPr id="134" name="Google Shape;134;g31f5def51b8_1_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31f5def51b8_1_43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海外大学への学校別実績例</a:t>
            </a:r>
            <a:endParaRPr sz="2600" b="1">
              <a:solidFill>
                <a:srgbClr val="F2955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f5def51b8_1_49"/>
          <p:cNvSpPr txBox="1">
            <a:spLocks noGrp="1"/>
          </p:cNvSpPr>
          <p:nvPr>
            <p:ph type="body" idx="1"/>
          </p:nvPr>
        </p:nvSpPr>
        <p:spPr>
          <a:xfrm>
            <a:off x="630973" y="1656103"/>
            <a:ext cx="7915800" cy="39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</p:txBody>
      </p:sp>
      <p:sp>
        <p:nvSpPr>
          <p:cNvPr id="142" name="Google Shape;142;g31f5def51b8_1_49"/>
          <p:cNvSpPr txBox="1"/>
          <p:nvPr/>
        </p:nvSpPr>
        <p:spPr>
          <a:xfrm>
            <a:off x="1010527" y="1379620"/>
            <a:ext cx="8017200" cy="4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・親子留学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・語学留学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・日本初　全寮制小学校（神石インターナショナルスクール）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・中学・高校留学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・英国式全寮制インターナショナルスクール（ハロウスクールなど）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・ネット高校(N高など)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・総合型選抜（京都大学など）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・海外大学進学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・専門留学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・認定留学・交換留学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 インターンシップ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・ワーキングホリデー　などなど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g31f5def51b8_1_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1f5def51b8_1_49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その他の教育の選択肢</a:t>
            </a:r>
            <a:endParaRPr sz="2600" b="1">
              <a:solidFill>
                <a:srgbClr val="F29558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f5def51b8_1_57"/>
          <p:cNvSpPr txBox="1">
            <a:spLocks noGrp="1"/>
          </p:cNvSpPr>
          <p:nvPr>
            <p:ph type="body" idx="1"/>
          </p:nvPr>
        </p:nvSpPr>
        <p:spPr>
          <a:xfrm>
            <a:off x="630973" y="1656103"/>
            <a:ext cx="7915800" cy="39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215900" lvl="0" indent="-508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</p:txBody>
      </p:sp>
      <p:sp>
        <p:nvSpPr>
          <p:cNvPr id="151" name="Google Shape;151;g31f5def51b8_1_57"/>
          <p:cNvSpPr txBox="1"/>
          <p:nvPr/>
        </p:nvSpPr>
        <p:spPr>
          <a:xfrm>
            <a:off x="456421" y="1359841"/>
            <a:ext cx="9446700" cy="22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特徴</a:t>
            </a:r>
            <a:endParaRPr sz="26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年齢が低い子どもでも参加可能なプログラムが多く、未就学児から小学生まで対応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多様なプログラム: 英語レッスンや現地の学校での科目履修など、目的に応じた多様なプログラムがあ</a:t>
            </a:r>
            <a:r>
              <a:rPr lang="ja-JP" sz="1700">
                <a:solidFill>
                  <a:schemeClr val="dk1"/>
                </a:solidFill>
              </a:rPr>
              <a:t>る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親と子それぞれが異なるクラスに参加することも可能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滞在先の選択肢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家族で一緒に滞在できるホームステイやアパートメントなどが多い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1f5def51b8_1_57"/>
          <p:cNvSpPr txBox="1"/>
          <p:nvPr/>
        </p:nvSpPr>
        <p:spPr>
          <a:xfrm>
            <a:off x="417616" y="3794164"/>
            <a:ext cx="8017200" cy="30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人気国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フィリピン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費用が比較的安い: 欧米に比べて費用を抑えられるマンツーマンレッスン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オーストラリア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時差が少なく直行便が多い、親日家が多い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ハワイ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治安が良く観光地としても人気。コンドミニアム滞在による自炊も可能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イギリス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文化的体験が豊富: 英語を本場で学びたいという希望から選ばれることが多い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歴史や芸術に触れる機会も豊富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g31f5def51b8_1_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31f5def51b8_1_57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親子留学</a:t>
            </a:r>
            <a:endParaRPr sz="2600" b="1">
              <a:solidFill>
                <a:srgbClr val="F29558"/>
              </a:solidFill>
            </a:endParaRPr>
          </a:p>
        </p:txBody>
      </p:sp>
      <p:pic>
        <p:nvPicPr>
          <p:cNvPr id="155" name="Google Shape;155;g31f5def51b8_1_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66850" y="1293398"/>
            <a:ext cx="50768" cy="621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31f5def51b8_1_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66850" y="3684603"/>
            <a:ext cx="50768" cy="621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f5def51b8_1_68"/>
          <p:cNvSpPr txBox="1">
            <a:spLocks noGrp="1"/>
          </p:cNvSpPr>
          <p:nvPr>
            <p:ph type="body" idx="1"/>
          </p:nvPr>
        </p:nvSpPr>
        <p:spPr>
          <a:xfrm>
            <a:off x="386994" y="1206362"/>
            <a:ext cx="8544000" cy="53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/>
              <a:t>ハワイ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1ヶ月: 約50万円から120万円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内訳: ホームステイで約30万円、コンドミニアムで12万円から28万円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シーズナルスクール利用: 約32万円から55万円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/>
              <a:t>カナダ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1ヶ月: 約50万円から80万円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内訳: ホームステイで約15万円、アパートやコンドミニアムで約17万円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親が学生ビザを取得し大学プログラムを受講すると、子どもの小学校学費が無料になることも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/>
              <a:t>オーストラリア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1ヶ月: 親子二人の授業料は約20万円から30万円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滞在費: ホームステイで約16万円、アパートやコンドミニアムで約10万円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/>
              <a:t>フィリピン（セブ島）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1ヶ月: 約80万円から95万円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内訳: 寮費に食費が含まれており、費用を抑えられる</a:t>
            </a:r>
            <a:endParaRPr sz="1700"/>
          </a:p>
        </p:txBody>
      </p:sp>
      <p:sp>
        <p:nvSpPr>
          <p:cNvPr id="163" name="Google Shape;163;g31f5def51b8_1_68"/>
          <p:cNvSpPr txBox="1"/>
          <p:nvPr/>
        </p:nvSpPr>
        <p:spPr>
          <a:xfrm>
            <a:off x="3319233" y="6502536"/>
            <a:ext cx="65868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※留学先の国やプログラムの内容、滞在期間によって大きく異なる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g31f5def51b8_1_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31f5def51b8_1_68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親子留学費用の目安</a:t>
            </a:r>
            <a:endParaRPr sz="2600" b="1">
              <a:solidFill>
                <a:srgbClr val="F29558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1f5def51b8_1_76"/>
          <p:cNvSpPr txBox="1">
            <a:spLocks noGrp="1"/>
          </p:cNvSpPr>
          <p:nvPr>
            <p:ph type="body" idx="1"/>
          </p:nvPr>
        </p:nvSpPr>
        <p:spPr>
          <a:xfrm>
            <a:off x="304467" y="1454150"/>
            <a:ext cx="8968800" cy="53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 b="1"/>
              <a:t>1. ラストリゾート</a:t>
            </a:r>
            <a:endParaRPr sz="22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「最安値」を宣言しており、基本手数料が0円。ラストリゾート限定の特別割引も利用可能</a:t>
            </a:r>
            <a:endParaRPr sz="17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 b="1"/>
              <a:t>2. スマ留</a:t>
            </a:r>
            <a:endParaRPr sz="22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語学学校の空き時間や空き場所を有効活用することで、留学費用を最大半額に抑えることができます。紹介料やサポート費が一切かからないため、他社と比較してもお得</a:t>
            </a:r>
            <a:endParaRPr sz="17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 b="1"/>
              <a:t>3. 留学ワールド</a:t>
            </a:r>
            <a:endParaRPr sz="22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手数料がかからず、低コスト・高クオリティの留学プログラムを提供しています。多くの国を取り扱っており、費用を抑えた親子留学を実現したい人におすすめ</a:t>
            </a:r>
            <a:endParaRPr sz="17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2200" b="1"/>
              <a:t>4. ラングペディア</a:t>
            </a:r>
            <a:endParaRPr sz="2200"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700"/>
              <a:t>学校が提示する「最低料金」を確約し、個人手配による安心感と最安値保証を提供</a:t>
            </a:r>
            <a:endParaRPr sz="1700"/>
          </a:p>
          <a:p>
            <a:pPr marL="10160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ja-JP" sz="1100"/>
              <a:t>※無料相談やカウンセリングサービスも活用して、詳細な情報を得ることが重要</a:t>
            </a:r>
            <a:endParaRPr sz="1100"/>
          </a:p>
        </p:txBody>
      </p:sp>
      <p:pic>
        <p:nvPicPr>
          <p:cNvPr id="171" name="Google Shape;171;g31f5def51b8_1_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31f5def51b8_1_76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親子留学先エージェント例</a:t>
            </a:r>
            <a:endParaRPr sz="2600" b="1">
              <a:solidFill>
                <a:srgbClr val="F2955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g31f5def51b8_1_82"/>
          <p:cNvPicPr preferRelativeResize="0"/>
          <p:nvPr/>
        </p:nvPicPr>
        <p:blipFill rotWithShape="1">
          <a:blip r:embed="rId3">
            <a:alphaModFix/>
          </a:blip>
          <a:srcRect l="3712" t="22780" r="3471" b="2676"/>
          <a:stretch/>
        </p:blipFill>
        <p:spPr>
          <a:xfrm>
            <a:off x="1490324" y="1750446"/>
            <a:ext cx="5063181" cy="518212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g31f5def51b8_1_82"/>
          <p:cNvSpPr txBox="1"/>
          <p:nvPr/>
        </p:nvSpPr>
        <p:spPr>
          <a:xfrm>
            <a:off x="590978" y="1341081"/>
            <a:ext cx="66744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日本初　全寮制小学校（神石インターナショナルスクール）費用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g31f5def51b8_1_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31f5def51b8_1_82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その他の教育の選択肢</a:t>
            </a:r>
            <a:endParaRPr sz="2600" b="1">
              <a:solidFill>
                <a:srgbClr val="F29558"/>
              </a:solidFill>
            </a:endParaRPr>
          </a:p>
        </p:txBody>
      </p:sp>
      <p:pic>
        <p:nvPicPr>
          <p:cNvPr id="182" name="Google Shape;182;g31f5def51b8_1_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284277" y="1197626"/>
            <a:ext cx="50768" cy="621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985</Words>
  <Application>Microsoft Office PowerPoint</Application>
  <PresentationFormat>A4 210 x 297 mm</PresentationFormat>
  <Paragraphs>117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revision>1</cp:revision>
  <dcterms:created xsi:type="dcterms:W3CDTF">2024-10-24T01:58:27Z</dcterms:created>
  <dcterms:modified xsi:type="dcterms:W3CDTF">2025-01-09T19:02:08Z</dcterms:modified>
</cp:coreProperties>
</file>